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691" autoAdjust="0"/>
  </p:normalViewPr>
  <p:slideViewPr>
    <p:cSldViewPr snapToGrid="0">
      <p:cViewPr varScale="1">
        <p:scale>
          <a:sx n="40" d="100"/>
          <a:sy n="40" d="100"/>
        </p:scale>
        <p:origin x="152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95b92b1c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f673e036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f673e03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eac5c62f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95b92b1c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f4d40a2dc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f4d40a2dc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2195696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f1bec366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95b92b1c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95b92b1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95b92b1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1bec366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f1bec366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95b92b1c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eac5c62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eac5c62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eac5c62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f4d40a2d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f4d40a2d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f4d40a2d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f4d40a2dc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95b92b1c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95b92b1c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95b92b1c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95b92b1c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f1bec366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f1bec366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95b92b1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95b92b1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f1bec3668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f1bec3668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f1bec3668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f1bec3668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f4d40a2d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f4d40a2d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6e2b40d5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6e2b40d5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95b92b1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95b92b1c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95b92b1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ebed357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ebed357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ebed357e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ebed357e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95b92b1c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8a75cb23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Notes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drive.google.com/file/d/1YfKJ27tzQRnFWlEt4mlAQlZ-Aa9iomMC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03.14274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intdisability.org/guidelines/graphics-2021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nette.sutherland2@gmail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intdisability.org/guidelines/guidelines-for-accessible-e-text-201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1700" y="744575"/>
            <a:ext cx="8822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/>
              <a:t>Producing Accessible Graphics</a:t>
            </a:r>
            <a:endParaRPr sz="45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Round Table Conference Workshop 2021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Choosing a format</a:t>
            </a:r>
            <a:endParaRPr b="1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Use a variety of formats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Omission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Descriptions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Clear Print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Tactile Graphics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3D Models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Sonification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Artworks (1/2)</a:t>
            </a:r>
            <a:endParaRPr b="1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761075" y="1132625"/>
            <a:ext cx="40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 Drover (1912)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by Walter Withers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Oil on canvas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8" name="Google Shape;118;p23" descr="The Drover - original oil on canvas painting by Walter Withers (1912)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4" y="1152486"/>
            <a:ext cx="4181819" cy="33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Artworks (2/2)</a:t>
            </a:r>
            <a:endParaRPr b="1"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094375"/>
            <a:ext cx="40713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Use a variety of approaches: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Enhanced graphics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Description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Tactile graphic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3D model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Related objects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Materials used to create the artwork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Role play</a:t>
            </a:r>
            <a:endParaRPr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dk1"/>
                </a:solidFill>
              </a:rPr>
              <a:t>Soundscape or music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4" descr="Portion of The Drover showing a man on his horse. The background is faded to almost white to provide high contrast. 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9450"/>
            <a:ext cx="4260300" cy="42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 title="drover.mp3">
            <a:hlinkClick r:id="rId4"/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684175"/>
            <a:ext cx="306925" cy="3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Emojis (1/1)</a:t>
            </a:r>
            <a:endParaRPr b="1"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In most cases: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Replace emojis with text descriptions, e.g.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Respond with 👍🏼 if you agree or 👎🏼 if you disagree.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Respond with [thumbs up emoji] if you agree or [thumbs down emoji] if you disagree.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Refer to 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Emoji: https://emojipedia.org/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 for the standard emoji names.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If emojis are being studied you may consider: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Emojis as tactile graphics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</a:rPr>
              <a:t>Keyboard shortcuts to create the emojis ;)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Graphic Novels</a:t>
            </a:r>
            <a:endParaRPr b="1"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930425"/>
            <a:ext cx="8520600" cy="3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Convey the story in an easy and entertaining fashion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6" descr="Page from graphic novel &quot;The Amulet&quot;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5" y="1382225"/>
            <a:ext cx="5734050" cy="340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Graphic Novels continued</a:t>
            </a:r>
            <a:endParaRPr b="1"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Include simple tactile graphics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7" descr="Tactile image of a Slug Creatu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713" y="2033588"/>
            <a:ext cx="258127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Graphic novels continued</a:t>
            </a:r>
            <a:endParaRPr b="1"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2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Can also be in comic strip format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3" name="Google Shape;153;p28" descr="Page from graphic novel &quot;Captain Underpants&quot;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750" y="272463"/>
            <a:ext cx="3347350" cy="459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Chemistry (1/5)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Participant Activity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Grab your toothpicks and lollies it’s time to have some fun.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Chemistry (2/5)</a:t>
            </a:r>
            <a:endParaRPr b="1"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66" name="Google Shape;166;p30" descr="Ethane molecule build from lolli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129" y="1152466"/>
            <a:ext cx="4533200" cy="31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Chemistry (3/5)</a:t>
            </a:r>
            <a:endParaRPr b="1"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Chemical Structures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31" descr="Lewis and Ball and stick diagrams of ethane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00" y="1669175"/>
            <a:ext cx="4735375" cy="30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Workshop plan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Introduction &amp; history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What’s new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Approach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New sections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GB">
                <a:solidFill>
                  <a:srgbClr val="000000"/>
                </a:solidFill>
              </a:rPr>
              <a:t>Focus on selected diagram types (the nitty gritty) 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Artwork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Graphic Novels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Chemistry (have your lollies and toothpicks ready!)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Node link diagrams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Orthographic drawing 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3D models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Electronic symbols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Chemistry (4/5)</a:t>
            </a:r>
            <a:endParaRPr b="1"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32" descr="Braille version of the Ethane molecu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50" y="1152463"/>
            <a:ext cx="38862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Chemistry (5/5)</a:t>
            </a:r>
            <a:endParaRPr b="1"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7" name="Google Shape;187;p33" descr="Tactual version of a ball and stick diagram of Etha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75" y="1245075"/>
            <a:ext cx="2895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 descr="3D model created of the Ethane molecule.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450" y="1347813"/>
            <a:ext cx="3713400" cy="30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Node Link Diagrams / Network Graphs (1/3)</a:t>
            </a:r>
            <a:endParaRPr b="1"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59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Nodes = points (items)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Links = lines (relationships)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Yang, Y., Marriott, K., Butler, M., Goncu, C., &amp; Holloway, L. (2020).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Tactile Presentation of Network Data: Text, Matrix or Diagram? https://arxiv.org/pdf/2003.14274.pdf</a:t>
            </a:r>
            <a:r>
              <a:rPr lang="en-GB"/>
              <a:t> </a:t>
            </a:r>
            <a:endParaRPr/>
          </a:p>
        </p:txBody>
      </p:sp>
      <p:pic>
        <p:nvPicPr>
          <p:cNvPr id="195" name="Google Shape;195;p34" descr="node link diagram with ten nodes labelled a-j and links between the nod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100" y="1152475"/>
            <a:ext cx="347662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Node Link Diagrams / Network Graphs (2/3)</a:t>
            </a:r>
            <a:endParaRPr b="1"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59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Use a tactile graphic for: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Illustrating the concept of node link diagrams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Looking for clusters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Finding pathways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2" name="Google Shape;202;p35" descr="almost identical tactile representation of node link diagram with labels in braille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000" y="1170125"/>
            <a:ext cx="385308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Node Link Diagrams / Network Graphs (3/3)</a:t>
            </a:r>
            <a:endParaRPr b="1"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59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Matrix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Retain only to illustrate what a matrix is.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Otherwise, convert to a list format,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e.g.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A is linked with B and D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 is linked with A, C and 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9" name="Google Shape;209;p36" descr="Matrix with crossing horizontal and vertical lines labelled a-j in braille. Large round circles mark some of the intersections. 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000" y="1170125"/>
            <a:ext cx="383153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Participant Activity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Time to use your lego blocks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152400" y="152400"/>
            <a:ext cx="8154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</a:rPr>
              <a:t>Orthographic drawings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Orthographic drawings</a:t>
            </a:r>
            <a:endParaRPr b="1"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This is how your 3D-model should look. How did you go?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2" name="Google Shape;222;p38" descr="Square lego blocks used to recreate the print graphic. 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975" y="1706125"/>
            <a:ext cx="4428400" cy="30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Orthographic drawings</a:t>
            </a:r>
            <a:endParaRPr b="1"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3D models are ideal and can be constructed from Lego, or wooden blocks or similar.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As a tactile, a mat plan is the simplest.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Descriptions are not recommended.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Use a transcriber’s note.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9" name="Google Shape;229;p39" descr="Tactile mat plan with squares representing the base shape with numbers in each square to represent height. 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52400" y="1711200"/>
            <a:ext cx="2811426" cy="212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 descr="Tactile mat plan with squares representing the base shape with numbers in each square to represent height. 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342" y="2419351"/>
            <a:ext cx="3332600" cy="25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 descr="Diagram of a 3-layer orthographical drawing, i.e. 3D blocks stacked in 3 layers. 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335" y="252750"/>
            <a:ext cx="2612425" cy="20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Electronic symbols (1/4)</a:t>
            </a:r>
            <a:endParaRPr b="1"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Circuit diagram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Can be shown in braille or tactually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8" name="Google Shape;238;p40" descr="Diagram of an electronic circui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111200"/>
            <a:ext cx="3284100" cy="34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Electronic symbols (2/4)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Braille version of a circuit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Reproducible using Duxbury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or a brailler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Symbols list in guidelines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5" name="Google Shape;245;p41" descr="Braille diagram of an electronic circuit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900" y="1017737"/>
            <a:ext cx="4464400" cy="35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History </a:t>
            </a:r>
            <a:endParaRPr b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5540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0000"/>
                </a:solidFill>
              </a:rPr>
              <a:t>Working groups: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-GB" sz="2300">
                <a:solidFill>
                  <a:srgbClr val="000000"/>
                </a:solidFill>
              </a:rPr>
              <a:t>1997 draft 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-GB" sz="2300">
                <a:solidFill>
                  <a:srgbClr val="000000"/>
                </a:solidFill>
              </a:rPr>
              <a:t>2001-2004: </a:t>
            </a:r>
            <a:br>
              <a:rPr lang="en-GB" sz="2300">
                <a:solidFill>
                  <a:srgbClr val="000000"/>
                </a:solidFill>
              </a:rPr>
            </a:br>
            <a:r>
              <a:rPr lang="en-GB" sz="2300">
                <a:solidFill>
                  <a:srgbClr val="000000"/>
                </a:solidFill>
              </a:rPr>
              <a:t>Guidelines for Conveying Visual Information (2005)</a:t>
            </a: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-GB" sz="2300">
                <a:solidFill>
                  <a:srgbClr val="000000"/>
                </a:solidFill>
              </a:rPr>
              <a:t>2019-2021: </a:t>
            </a:r>
            <a:br>
              <a:rPr lang="en-GB" sz="2300">
                <a:solidFill>
                  <a:srgbClr val="000000"/>
                </a:solidFill>
              </a:rPr>
            </a:br>
            <a:r>
              <a:rPr lang="en-GB" sz="2300">
                <a:solidFill>
                  <a:srgbClr val="000000"/>
                </a:solidFill>
              </a:rPr>
              <a:t>Guidelines on Producing Accessible Graphics (2021)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68" name="Google Shape;68;p15" descr="Sepia tone historic photograph of the Perkins school tactile globe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445024"/>
            <a:ext cx="3739276" cy="22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Electronic symbols (3/4)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2" name="Google Shape;252;p42" descr="Page 1 of the Table of Electronics Symbols and their braille equivalent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152475"/>
            <a:ext cx="2443749" cy="350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 descr="Page 2 of the Table of Electronics Symbols and their braille equivalent.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125" y="1152283"/>
            <a:ext cx="2443749" cy="350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 descr="Page 3 of the Table of Electronics Symbols and their braille equivalent.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400" y="1152475"/>
            <a:ext cx="3012925" cy="259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Electronic symbols (4/4)</a:t>
            </a:r>
            <a:endParaRPr b="1"/>
          </a:p>
        </p:txBody>
      </p:sp>
      <p:sp>
        <p:nvSpPr>
          <p:cNvPr id="260" name="Google Shape;26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Tactile diagram of the circuit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For more on producing tactile electronic 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Symbols see Designing Tactile Schematics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by Lauren Race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1" name="Google Shape;261;p43" descr="Tactile version of the Electronic circuit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497" y="1152472"/>
            <a:ext cx="2870825" cy="33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Question and Answer Time</a:t>
            </a:r>
            <a:endParaRPr b="1"/>
          </a:p>
        </p:txBody>
      </p:sp>
      <p:sp>
        <p:nvSpPr>
          <p:cNvPr id="267" name="Google Shape;26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>
                <a:solidFill>
                  <a:schemeClr val="dk1"/>
                </a:solidFill>
              </a:rPr>
              <a:t>The guidelines will be released at 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Producing Accessible Graphics: http://printdisability.org/guidelines/graphics-2021/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For Further Information</a:t>
            </a:r>
            <a:endParaRPr b="1"/>
          </a:p>
        </p:txBody>
      </p:sp>
      <p:sp>
        <p:nvSpPr>
          <p:cNvPr id="273" name="Google Shape;27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If you require any further information with regards to these guidelines contact Annette Sutherland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annette.sutherland2@gmail.com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Approach</a:t>
            </a:r>
            <a:endParaRPr b="1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9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Language to reflect the shift in methods for producing accessible graphics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More in depth information on producing accessible graphics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Updated examples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 descr="3D printed tactile globe.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625" y="1942675"/>
            <a:ext cx="2844675" cy="30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What’s New</a:t>
            </a:r>
            <a:endParaRPr b="1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>
                <a:solidFill>
                  <a:schemeClr val="dk1"/>
                </a:solidFill>
              </a:rPr>
              <a:t>Contents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General Principles for producing accessible graphics with reference to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Clear Print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3D models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Sonification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355600" lvl="0" indent="-88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Contents continued</a:t>
            </a:r>
            <a:endParaRPr b="1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Example Accessible Graphics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Banners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Logos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Icons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Emoticons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Graphic Novels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Picture Story Books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5461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Contents continued</a:t>
            </a:r>
            <a:endParaRPr b="1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Network Diagrams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highlight>
                  <a:schemeClr val="lt1"/>
                </a:highlight>
              </a:rPr>
              <a:t>Electronics (inclusion of an updated Electronic Symbols List)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Accessibility of the document</a:t>
            </a:r>
            <a:endParaRPr b="1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Accessible content benefits everyone.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91">
                <a:solidFill>
                  <a:schemeClr val="dk1"/>
                </a:solidFill>
              </a:rPr>
              <a:t>Microsoft Word interface is reasonably accessible.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Assistive technologies like screen readers and Braille devices can easily interpret documents.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The document was formatted using the </a:t>
            </a:r>
            <a:r>
              <a:rPr lang="en-GB" sz="1900" u="sng">
                <a:solidFill>
                  <a:schemeClr val="hlink"/>
                </a:solidFill>
                <a:hlinkClick r:id="rId3"/>
              </a:rPr>
              <a:t>Guidelines for Producing e-Text Guidelines 2018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 b="1"/>
              <a:t>Accessibility of the document (continued)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Headings and structure (H1, H2, H3, etc.)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Using Sans Serif fonts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Describing all images and illustrations (Alt text)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Ensuring links are active and descriptive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734</Words>
  <Application>Microsoft Office PowerPoint</Application>
  <PresentationFormat>On-screen Show (16:9)</PresentationFormat>
  <Paragraphs>141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Simple Light</vt:lpstr>
      <vt:lpstr>Producing Accessible Graphics</vt:lpstr>
      <vt:lpstr>Workshop plan</vt:lpstr>
      <vt:lpstr>History </vt:lpstr>
      <vt:lpstr>Approach</vt:lpstr>
      <vt:lpstr>What’s New</vt:lpstr>
      <vt:lpstr>Contents continued</vt:lpstr>
      <vt:lpstr>Contents continued</vt:lpstr>
      <vt:lpstr>Accessibility of the document</vt:lpstr>
      <vt:lpstr>Accessibility of the document (continued) </vt:lpstr>
      <vt:lpstr>Choosing a format</vt:lpstr>
      <vt:lpstr>Artworks (1/2)</vt:lpstr>
      <vt:lpstr>Artworks (2/2)</vt:lpstr>
      <vt:lpstr>Emojis (1/1)</vt:lpstr>
      <vt:lpstr>Graphic Novels</vt:lpstr>
      <vt:lpstr>Graphic Novels continued</vt:lpstr>
      <vt:lpstr>Graphic novels continued</vt:lpstr>
      <vt:lpstr>Chemistry (1/5) </vt:lpstr>
      <vt:lpstr>Chemistry (2/5)</vt:lpstr>
      <vt:lpstr>Chemistry (3/5)</vt:lpstr>
      <vt:lpstr>Chemistry (4/5)</vt:lpstr>
      <vt:lpstr>Chemistry (5/5)</vt:lpstr>
      <vt:lpstr>Node Link Diagrams / Network Graphs (1/3)</vt:lpstr>
      <vt:lpstr>Node Link Diagrams / Network Graphs (2/3)</vt:lpstr>
      <vt:lpstr>Node Link Diagrams / Network Graphs (3/3)</vt:lpstr>
      <vt:lpstr>PowerPoint Presentation</vt:lpstr>
      <vt:lpstr>Orthographic drawings</vt:lpstr>
      <vt:lpstr>Orthographic drawings</vt:lpstr>
      <vt:lpstr>Electronic symbols (1/4)</vt:lpstr>
      <vt:lpstr>Electronic symbols (2/4) </vt:lpstr>
      <vt:lpstr>Electronic symbols (3/4) </vt:lpstr>
      <vt:lpstr>Electronic symbols (4/4)</vt:lpstr>
      <vt:lpstr>Question and Answer Time</vt:lpstr>
      <vt:lpstr>For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Producing Accessible Graphics</dc:title>
  <dc:creator>Leona Holloway</dc:creator>
  <cp:lastModifiedBy>Leona Holloway</cp:lastModifiedBy>
  <cp:revision>2</cp:revision>
  <dcterms:modified xsi:type="dcterms:W3CDTF">2021-06-09T05:25:41Z</dcterms:modified>
</cp:coreProperties>
</file>